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2" r:id="rId5"/>
    <p:sldId id="263" r:id="rId6"/>
    <p:sldId id="264" r:id="rId7"/>
    <p:sldId id="265" r:id="rId8"/>
    <p:sldId id="270" r:id="rId9"/>
    <p:sldId id="271" r:id="rId10"/>
    <p:sldId id="273" r:id="rId11"/>
    <p:sldId id="274" r:id="rId12"/>
    <p:sldId id="275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5390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969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40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53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275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21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2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07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38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51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5C624-DA93-4351-AD13-93555B39CE49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A32C4-561D-4F59-A6B2-E121AE0A26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57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№12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инженерные коммуникации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79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1.Временные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дороги.</a:t>
            </a:r>
          </a:p>
          <a:p>
            <a:pPr lvl="0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2.Временное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 строительной площадки.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8380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1.Временные дороги.</a:t>
            </a:r>
          </a:p>
          <a:p>
            <a:pPr marL="228600" algn="ctr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228600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положения.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внутрипостроечных перевозок пользуются в основном автомобильным транспортом.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Строительные площадка должна иметь удобные подъезды и внутрипостроечные дороги для осуществления бесперебойного перевоза материалов, машин и оборудования в течение всего строительства в любое время года и при любой погоде.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Постоянные дороги сооружаются в период после окончания вертикальной планировки территории, устройства дренажей, водостоков и других инженерных коммуникаций.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начала дорожных работ необходимо выполнить работы по вертикальной планировке с таким расчетом, чтобы обеспечить защиту земляного полотна от разрушения.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Постоянные подъезды часто полностью не обеспечивают строительство из-за несовпадения трассировки и габаритов. В этих случаях устраивают временные дороги.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дороги строят одновременно с теми постоянными дорогами, которые предназначены для внутрипостроечного транспорта: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они составляют единую транспортную сеть, обеспечивающую сквозную или кольцевую схему движения. Временные дороги – самая дорогая часть временных сооружений.</a:t>
            </a:r>
          </a:p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Строительство постоянных и временных дорог должно осуществляться в порядке очередности, предусмотренной графиками.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моменту начала работ по сооружению подземных частей зданий подъезды к ним должны быть готовы.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41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1"/>
            <a:ext cx="120904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построечных автодорог.</a:t>
            </a:r>
          </a:p>
          <a:p>
            <a:pPr indent="450215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автодорог в составе СГП ведут в определенной последовательности:</a:t>
            </a:r>
          </a:p>
          <a:p>
            <a:pPr marL="342900" lvl="0" indent="-342900">
              <a:buFontTx/>
              <a:buChar char="-"/>
              <a:tabLst>
                <a:tab pos="90741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схемы движения транспорта и расположение дорог в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плане;</a:t>
            </a:r>
          </a:p>
          <a:p>
            <a:pPr marL="342900" lvl="0" indent="-342900">
              <a:buFontTx/>
              <a:buChar char="-"/>
              <a:tabLst>
                <a:tab pos="90741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параметров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дорог;</a:t>
            </a:r>
          </a:p>
          <a:p>
            <a:pPr marL="342900" lvl="0" indent="-342900">
              <a:buFontTx/>
              <a:buChar char="-"/>
              <a:tabLst>
                <a:tab pos="90741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установление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опасных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зон;</a:t>
            </a:r>
          </a:p>
          <a:p>
            <a:pPr marL="342900" lvl="0" indent="-342900">
              <a:buFontTx/>
              <a:buChar char="-"/>
              <a:tabLst>
                <a:tab pos="90741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дополнительных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условий;</a:t>
            </a:r>
          </a:p>
          <a:p>
            <a:pPr marL="342900" lvl="0" indent="-342900">
              <a:buFontTx/>
              <a:buChar char="-"/>
              <a:tabLst>
                <a:tab pos="90741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конструкций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дорог;</a:t>
            </a:r>
          </a:p>
          <a:p>
            <a:pPr marL="342900" lvl="0" indent="-342900">
              <a:buFontTx/>
              <a:buChar char="-"/>
              <a:tabLst>
                <a:tab pos="90741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объемов работ и необходимых ресурсов.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Схема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движения и расположения дорог в плане должна обеспечить подъезд в зону действия монтажных и погрузо-разгрузочных   механизмов, к средствам вертикального транспорта, площадкам укрупнительной сборки, складам, мастерским, механизированным установкам, бытовым помещениям и т.д.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Ширину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проезжей части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транзитных дорог принимают с учетом размера плит: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однополосных-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двухполосных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расширениями для стоянки машин при разгрузке -6,0 м.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 тяжелых машин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грузоподъемностью 25…30 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ширина проезжей части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 до 8 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проектирования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ширина постоянных полос должна быть проверена и, в случае необходимости, увеличена  инвентарными плитами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88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2400" y="0"/>
            <a:ext cx="120396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Устройство временных дорог.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нужд строительства максимально в первую очередь используются постоянные автодороги, а также, в зависимости от конкретных условий строительства, прокладываются при необходимости временные дороги.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устройства дорог включает следующие этапы – составление схемы движения автотранспорта, выбор вида дорог, определение характеристик и конструкций дорог.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существующему порядку генподрядчик принимает от заказчика участки под застройку только при наличии подъездов.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городские подъезды отсутствуют, то необходимо предварительно до начала строительства проложить временные дороги силами генподрядчика (по отдельным сметам) или дорожно-строительных организаций. Использование для нужд строительства постоянных дорог снижает стоимость строительства и повышает культуру производства.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Внутрипостроечные дороги на строительной площадке должны обеспечивать бесперебойную работу складов и механизированных установок.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проектировании временных внутрипостроечных дорог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проезжей части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количество полос движения определяются в зависимости от типа автомобилей и категории дорог и принимаются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движении транспорта в одном направлении 3,5 и в двух – 6 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проходов принимается для людей без груза 1 м и с грузом – 2 м. 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86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1"/>
            <a:ext cx="120904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 к проектированию временных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полосы движения и проезжей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дорог составляет до 2,7 м;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 применении автомашин шириной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3,4 м (МАЗ-525, МАЗ-530)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проезжей части увеличивается соответственно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4 и 8 м;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зонах разгрузки материалов и конструкций на дорогах с односторонним движением устраиваются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каждые 100 м площадки шириной 3 – 6 м и длиной 8 – 18 м;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местах пересечения с железной дорогой ширина проезжей части автодороги должна быть не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4,5 м и иметь в обе стороны на расстоянии 25 м твердое покрытие.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дорог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374" y="3631526"/>
            <a:ext cx="11236326" cy="31248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57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1"/>
            <a:ext cx="12077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Строительная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в условиях города во избежание доступа посторонних лиц должна быть ограждена.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Ограждения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примыкающие к местам массового прохода людей, необходимо оборудовать сплошным защитным козырьком.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въезда на строительную площадку устанавливается схема движения средств транспорта.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движения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автотранспорта вблизи мест производства работ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10 км/ч на прямых участках и 5 км/ч на поворотах.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размещении дорог и проездов необходимо, чтобы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до любого здания или сооружения от дорог и проездов не превышало 25 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въезда/выезда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строительную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площадку: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7167" t="63111" r="55000"/>
          <a:stretch/>
        </p:blipFill>
        <p:spPr>
          <a:xfrm>
            <a:off x="114300" y="3170100"/>
            <a:ext cx="3771900" cy="3510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7500" t="58444" r="10500"/>
          <a:stretch/>
        </p:blipFill>
        <p:spPr>
          <a:xfrm>
            <a:off x="8318500" y="3170100"/>
            <a:ext cx="3695699" cy="3510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721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67701" y="457200"/>
            <a:ext cx="39242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временных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разгрузки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материала3-6м8-18м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Маркировка дороги: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щебень;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– асфальт;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Ж/б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–ж/б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плиты.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автотранспорта. У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клон дороги. 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Размерная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линия на дороге до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ограждения.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101601" y="101601"/>
            <a:ext cx="8166100" cy="6595764"/>
            <a:chOff x="190499" y="1117600"/>
            <a:chExt cx="8691243" cy="56134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 l="1000" t="444" r="166" b="14443"/>
            <a:stretch/>
          </p:blipFill>
          <p:spPr>
            <a:xfrm>
              <a:off x="190499" y="1117600"/>
              <a:ext cx="8691243" cy="56134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4586" y="1771650"/>
              <a:ext cx="2208213" cy="4083050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22937" y="3949700"/>
              <a:ext cx="2963863" cy="2773149"/>
            </a:xfrm>
            <a:prstGeom prst="rect">
              <a:avLst/>
            </a:prstGeom>
          </p:spPr>
        </p:pic>
        <p:cxnSp>
          <p:nvCxnSpPr>
            <p:cNvPr id="8" name="Прямая со стрелкой 7"/>
            <p:cNvCxnSpPr/>
            <p:nvPr/>
          </p:nvCxnSpPr>
          <p:spPr>
            <a:xfrm flipV="1">
              <a:off x="1041400" y="3797300"/>
              <a:ext cx="609600" cy="1524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flipH="1">
              <a:off x="2730500" y="2349500"/>
              <a:ext cx="996949" cy="1651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4102100" y="2432050"/>
              <a:ext cx="1798957" cy="273685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5867556" y="3479800"/>
              <a:ext cx="2044544" cy="8382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 flipV="1">
              <a:off x="4398328" y="5638800"/>
              <a:ext cx="2192972" cy="57785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108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92" y="5178962"/>
            <a:ext cx="5807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Двухполосная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дорога: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Радиус закругления R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при однополосном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движении;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12 при двухполосном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движении.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519" t="15213" r="46382" b="48433"/>
          <a:stretch/>
        </p:blipFill>
        <p:spPr>
          <a:xfrm>
            <a:off x="127001" y="2032000"/>
            <a:ext cx="3139088" cy="24384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472" t="66610" r="26325" b="9364"/>
          <a:stretch/>
        </p:blipFill>
        <p:spPr>
          <a:xfrm>
            <a:off x="127001" y="0"/>
            <a:ext cx="5194300" cy="203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3091" t="8222" r="14909" b="7334"/>
          <a:stretch/>
        </p:blipFill>
        <p:spPr>
          <a:xfrm>
            <a:off x="5448302" y="2032000"/>
            <a:ext cx="6728525" cy="469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448302" y="93008"/>
            <a:ext cx="66039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движения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автотранспорта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Сквозная: объект – Въезд – Выезд – 3м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Круговая: объект – Въезд – Выезд – 6м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Тупиковая: 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тупиковой схеме устраивается поворотная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площадка.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88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9700" y="1"/>
            <a:ext cx="12052300" cy="694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Конструкции временных автодорог в зависимости от конкретных условий могут быть следующих типов: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естественные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грунтовые профилированные;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грунтовые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улучшенной конструкции;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твердым покрытием;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сборных железобетонных инвентарных плит.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Выбор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того или иного типа дороги зависит от интенсивности движения, типа и массы машин, несущей способности грунта и гидрогеологических условий и определяется в конечном счете экономическим расчетом.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Грунтовые профилированные дороги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устраивают при небольшой интенсивности движения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 3 автомашин в час в одном направлении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 благоприятных грунтовых и гидрогеологических условиях. Грунтовые дороги могут быть построены в самые короткие сроки и с наименьшей стоимостью. Прочность их зависит от состава грунта- соотношение песчано-гравийной и глинистой частей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построечной грунтовой профилированной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дороги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Построенные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дороги под установленную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ось лучше всего сооружать из сборных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железобетонных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Плиты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укладывают на песчаную постель. Толщина слоя песка зависит от группы грунтов земляного полотна и степени увлажнения 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назначается порядка 10…25см.</a:t>
            </a:r>
          </a:p>
          <a:p>
            <a:pPr indent="450215"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lum bright="-20000" contrast="40000"/>
          </a:blip>
          <a:stretch>
            <a:fillRect/>
          </a:stretch>
        </p:blipFill>
        <p:spPr>
          <a:xfrm>
            <a:off x="228600" y="4260762"/>
            <a:ext cx="5078908" cy="1582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008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8900" y="0"/>
            <a:ext cx="121031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 обеспечить местный водоотвод поверхностной воды от временных дорог путем создания уклонов при профилировании земляного полотна, устройства лотков и т.п.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Обычно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 железобетонные плиты с ненапряженным армированием толщиной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16…18см.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52" name="Picture 4" descr="~AUT0008"/>
          <p:cNvPicPr>
            <a:picLocks noChangeAspect="1" noChangeArrowheads="1"/>
          </p:cNvPicPr>
          <p:nvPr/>
        </p:nvPicPr>
        <p:blipFill rotWithShape="1">
          <a:blip r:embed="rId2">
            <a:lum bright="-6000" contras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6226" b="2676"/>
          <a:stretch/>
        </p:blipFill>
        <p:spPr bwMode="auto">
          <a:xfrm>
            <a:off x="88899" y="1015662"/>
            <a:ext cx="4180111" cy="3188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~AUT0008"/>
          <p:cNvPicPr>
            <a:picLocks noChangeAspect="1" noChangeArrowheads="1"/>
          </p:cNvPicPr>
          <p:nvPr/>
        </p:nvPicPr>
        <p:blipFill rotWithShape="1">
          <a:blip r:embed="rId2">
            <a:lum bright="-6000" contras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06"/>
          <a:stretch/>
        </p:blipFill>
        <p:spPr bwMode="auto">
          <a:xfrm>
            <a:off x="7010399" y="3049878"/>
            <a:ext cx="5056839" cy="368987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69010" y="1114762"/>
            <a:ext cx="65069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Поперечные профили временных дорог с покрытием из плит: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А-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одноплосных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Б-двухполосных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1-плиты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размером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6000х1700мм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2-плиты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размером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6000х3500мм</a:t>
            </a:r>
            <a:endParaRPr lang="ru-RU" sz="20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8899" y="4460726"/>
            <a:ext cx="6527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Продольный разрез временной дороги из плит в месте пересечения траншеи, засыпанной грунтом: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1-железобетонные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плиты;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2-песок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3-грунт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17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0"/>
            <a:ext cx="12090400" cy="644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2.Временное электроснабжение строительной площадки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Электроэнергия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строительной площадке расходуется на силовые потребители, технологические процессы, наружное освещение мест производства работ, складов, подъездных путей и территории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Потребная электроэнергия и мощность трансформатора, </a:t>
            </a:r>
            <a:r>
              <a:rPr lang="ru-RU" sz="2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кВт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коэф., учитывающий потери в сети(1.05-1.10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algn="just"/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ΣPc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сумма номинальных мощностей всех силовых установок при условии возможного совпадения во времени их эксплуатации, кВт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ΣPт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сумма номинальных мощностей аппаратов, участвующих в технологических процессах, совпадающих во времени с работой, кВт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ΣРv.о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общая мощность осветительных приборов внутреннего освещения, кВт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ΣРn.о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общая мощность осветительных приборов наружного освещения, кВт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сos</a:t>
            </a:r>
            <a:r>
              <a:rPr lang="ru-RU" b="1" dirty="0" smtClean="0">
                <a:solidFill>
                  <a:srgbClr val="FF0000"/>
                </a:solidFill>
              </a:rPr>
              <a:t>φ</a:t>
            </a:r>
            <a:r>
              <a:rPr lang="ru-RU" sz="1100" b="1" dirty="0" smtClean="0">
                <a:solidFill>
                  <a:srgbClr val="FF0000"/>
                </a:solidFill>
              </a:rPr>
              <a:t>1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сos</a:t>
            </a:r>
            <a:r>
              <a:rPr lang="en-US" b="1" dirty="0" smtClean="0">
                <a:solidFill>
                  <a:srgbClr val="FF0000"/>
                </a:solidFill>
              </a:rPr>
              <a:t>φ</a:t>
            </a:r>
            <a:r>
              <a:rPr lang="ru-RU" sz="1200" b="1" dirty="0" smtClean="0">
                <a:solidFill>
                  <a:srgbClr val="FF0000"/>
                </a:solidFill>
              </a:rPr>
              <a:t>2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коэф. мощности, зависящие соответственно от загрузки силовых и технологических потребителей (соответственно 0.6 и 0.5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lvl="0"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К1,К2,К3,К4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соответстственно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коэффициенты спросов, учитывающие несовпадение нагрузок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принимаемые – К1=0.5,  К2=0.4,  К3=0.8,  К4=1.0.</a:t>
            </a:r>
          </a:p>
          <a:p>
            <a:pPr lvl="0"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заданной мощности подбирается трансформатор.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4566" t="38417" r="10128" b="46639"/>
          <a:stretch/>
        </p:blipFill>
        <p:spPr>
          <a:xfrm>
            <a:off x="2247900" y="1917700"/>
            <a:ext cx="5219700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27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проектирования энергоснабжения на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СГП: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 временного электроснабжения выполняется в два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этапа; 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находится оптимальная точка размещения источника, совпадающая с центром электрических нагрузок, а затем производится трассировка сети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электроснабжения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осветительных и силовых токоприемников осуществляется от общих магистральных сетей. 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Воздушные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магистральные линии устраиваются преимущественно вдоль проездов, что дает возможность использовать для их прокладки столбы светильников наружного освещения строительной площадки и облегчает условия эксплуатации.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Воздушные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электропередачи должны быть удалены от строительных машин и других механизмов по горизонтали на следующие расстояния, м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напряжении до 1 </a:t>
            </a:r>
            <a:r>
              <a:rPr lang="ru-RU" sz="2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1,5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напряжении 1 – 20 </a:t>
            </a:r>
            <a:r>
              <a:rPr lang="ru-RU" sz="2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напряжении 35 – 100 </a:t>
            </a:r>
            <a:r>
              <a:rPr lang="ru-RU" sz="2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напряжении до 154 </a:t>
            </a:r>
            <a:r>
              <a:rPr lang="ru-RU" sz="2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напряжении 330 – 500 </a:t>
            </a:r>
            <a:r>
              <a:rPr lang="ru-RU" sz="2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СГП электросети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маркируются: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1– существующая городская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ЛП;</a:t>
            </a: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W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охранное освещение (220 Вт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W4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бытовое освещение (220 Вт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W3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силовая линия (360 Вт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Охранное освещение располагается во периметру строительной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площадки. 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300" y="554779"/>
            <a:ext cx="6795629" cy="50967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14700" y="1489105"/>
            <a:ext cx="1841500" cy="419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Сеть освещения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2100" y="4114800"/>
            <a:ext cx="2628900" cy="39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Силовая ЛЭП в зоне СМР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8975" y="2702831"/>
            <a:ext cx="131445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Узел ТП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7087729" y="1343703"/>
            <a:ext cx="4952938" cy="2997656"/>
            <a:chOff x="400050" y="571500"/>
            <a:chExt cx="4952938" cy="299765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5450" t="10577" r="66308" b="64980"/>
            <a:stretch/>
          </p:blipFill>
          <p:spPr>
            <a:xfrm>
              <a:off x="400050" y="571500"/>
              <a:ext cx="1447800" cy="939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5450" t="39975" r="66308" b="44831"/>
            <a:stretch/>
          </p:blipFill>
          <p:spPr>
            <a:xfrm>
              <a:off x="400050" y="1714500"/>
              <a:ext cx="1447800" cy="584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8919" t="64088" r="66308" b="16093"/>
            <a:stretch/>
          </p:blipFill>
          <p:spPr>
            <a:xfrm>
              <a:off x="400050" y="2667000"/>
              <a:ext cx="1447800" cy="76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Прямоугольник 11"/>
            <p:cNvSpPr/>
            <p:nvPr/>
          </p:nvSpPr>
          <p:spPr>
            <a:xfrm>
              <a:off x="1968500" y="596900"/>
              <a:ext cx="2197099" cy="914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Временная ТП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146359" y="1714500"/>
              <a:ext cx="3206629" cy="914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Электрораспределительный шкаф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968500" y="2654756"/>
              <a:ext cx="1650941" cy="914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Рубильник</a:t>
              </a:r>
              <a:endPara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7024229" y="806870"/>
            <a:ext cx="38959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узла ТП </a:t>
            </a:r>
          </a:p>
        </p:txBody>
      </p:sp>
    </p:spTree>
    <p:extLst>
      <p:ext uri="{BB962C8B-B14F-4D97-AF65-F5344CB8AC3E}">
        <p14:creationId xmlns:p14="http://schemas.microsoft.com/office/powerpoint/2010/main" val="23186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0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1196</Words>
  <Application>Microsoft Office PowerPoint</Application>
  <PresentationFormat>Широкоэкранный</PresentationFormat>
  <Paragraphs>134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14</cp:revision>
  <dcterms:created xsi:type="dcterms:W3CDTF">2022-10-01T04:50:36Z</dcterms:created>
  <dcterms:modified xsi:type="dcterms:W3CDTF">2022-10-01T06:55:08Z</dcterms:modified>
</cp:coreProperties>
</file>